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356" r:id="rId3"/>
    <p:sldId id="2352" r:id="rId4"/>
    <p:sldId id="2357" r:id="rId5"/>
    <p:sldId id="2358" r:id="rId6"/>
    <p:sldId id="2359" r:id="rId7"/>
    <p:sldId id="2360" r:id="rId8"/>
    <p:sldId id="2354" r:id="rId9"/>
    <p:sldId id="2355" r:id="rId10"/>
    <p:sldId id="2299" r:id="rId11"/>
  </p:sldIdLst>
  <p:sldSz cx="9829800" cy="7543800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95300" indent="-38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921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87488" indent="-115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84375" indent="-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0066"/>
    <a:srgbClr val="DDDDDD"/>
    <a:srgbClr val="FFFF99"/>
    <a:srgbClr val="B2B2B2"/>
    <a:srgbClr val="00666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9656" autoAdjust="0"/>
  </p:normalViewPr>
  <p:slideViewPr>
    <p:cSldViewPr>
      <p:cViewPr varScale="1">
        <p:scale>
          <a:sx n="103" d="100"/>
          <a:sy n="103" d="100"/>
        </p:scale>
        <p:origin x="1668" y="102"/>
      </p:cViewPr>
      <p:guideLst>
        <p:guide orient="horz" pos="2376"/>
        <p:guide pos="3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218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search%20Data\CapitalIQ%20Templates\CapIQ%20Equity%20Valuation%20Template%20(01-31-19)%20vNG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search%20Data\CapitalIQ%20Templates\CapIQ%20Equity%20Valuation%20Template%20(01-31-19)%20vNG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search%20Data\All%20Transactions%20&amp;%20Multiples\Grocery\All%20Supermarket%20Transactions%20(10-14-19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search%20Data\All%20Transactions%20&amp;%20Multiples\Grocery\All%20Supermarket%20Transactions%20(11-04-19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Research%20Data\All%20Transactions%20&amp;%20Multiples\Grocery\All%20Supermarket%20Transactions%20(11-04-19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Research%20Data\All%20Transactions%20&amp;%20Multiples\Grocery\All%20Supermarket%20Transactions%20(11-04-19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'11-04-19'!$B$122:$B$132</c:f>
              <c:strCache>
                <c:ptCount val="11"/>
                <c:pt idx="0">
                  <c:v>Publix</c:v>
                </c:pt>
                <c:pt idx="1">
                  <c:v>Sprouts</c:v>
                </c:pt>
                <c:pt idx="2">
                  <c:v>Ahold</c:v>
                </c:pt>
                <c:pt idx="3">
                  <c:v>Ingles</c:v>
                </c:pt>
                <c:pt idx="4">
                  <c:v>Natural Grocers</c:v>
                </c:pt>
                <c:pt idx="5">
                  <c:v>Weis</c:v>
                </c:pt>
                <c:pt idx="6">
                  <c:v>Kroger</c:v>
                </c:pt>
                <c:pt idx="7">
                  <c:v>Village</c:v>
                </c:pt>
                <c:pt idx="8">
                  <c:v>Albertsons</c:v>
                </c:pt>
                <c:pt idx="9">
                  <c:v>UNFI</c:v>
                </c:pt>
                <c:pt idx="10">
                  <c:v>SpartanNash</c:v>
                </c:pt>
              </c:strCache>
            </c:strRef>
          </c:cat>
          <c:val>
            <c:numRef>
              <c:f>'11-04-19'!$F$122:$F$132</c:f>
              <c:numCache>
                <c:formatCode>0.0%</c:formatCode>
                <c:ptCount val="11"/>
                <c:pt idx="0">
                  <c:v>9.4124411112793779E-2</c:v>
                </c:pt>
                <c:pt idx="1">
                  <c:v>6.0303488854491508E-2</c:v>
                </c:pt>
                <c:pt idx="2">
                  <c:v>6.3747675150910371E-2</c:v>
                </c:pt>
                <c:pt idx="3">
                  <c:v>6.1551080902787707E-2</c:v>
                </c:pt>
                <c:pt idx="4">
                  <c:v>5.2665081094626427E-2</c:v>
                </c:pt>
                <c:pt idx="5">
                  <c:v>4.8727014957113492E-2</c:v>
                </c:pt>
                <c:pt idx="6">
                  <c:v>4.262449729407676E-2</c:v>
                </c:pt>
                <c:pt idx="7">
                  <c:v>3.7451125705962027E-2</c:v>
                </c:pt>
                <c:pt idx="8">
                  <c:v>3.7471890640148289E-2</c:v>
                </c:pt>
                <c:pt idx="9">
                  <c:v>2.0425801236522934E-2</c:v>
                </c:pt>
                <c:pt idx="10">
                  <c:v>2.0122977758497831E-2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C-4750-9DB4-E937B9CAE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4277824"/>
        <c:axId val="-1314276736"/>
      </c:barChart>
      <c:catAx>
        <c:axId val="-13142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314276736"/>
        <c:crosses val="autoZero"/>
        <c:auto val="1"/>
        <c:lblAlgn val="ctr"/>
        <c:lblOffset val="100"/>
        <c:noMultiLvlLbl val="0"/>
      </c:catAx>
      <c:valAx>
        <c:axId val="-131427673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31427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FD-4344-84B9-8889AD9610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'11-04-19'!$H$122:$H$131</c:f>
              <c:strCache>
                <c:ptCount val="10"/>
                <c:pt idx="0">
                  <c:v>Ingles</c:v>
                </c:pt>
                <c:pt idx="1">
                  <c:v>Publix</c:v>
                </c:pt>
                <c:pt idx="2">
                  <c:v>Natural Grocers</c:v>
                </c:pt>
                <c:pt idx="3">
                  <c:v>Albertsons</c:v>
                </c:pt>
                <c:pt idx="4">
                  <c:v>Kroger</c:v>
                </c:pt>
                <c:pt idx="5">
                  <c:v>Weis</c:v>
                </c:pt>
                <c:pt idx="6">
                  <c:v>Sprouts</c:v>
                </c:pt>
                <c:pt idx="7">
                  <c:v>Village</c:v>
                </c:pt>
                <c:pt idx="8">
                  <c:v>Ahold</c:v>
                </c:pt>
                <c:pt idx="9">
                  <c:v>SpartanNash</c:v>
                </c:pt>
              </c:strCache>
            </c:strRef>
          </c:cat>
          <c:val>
            <c:numRef>
              <c:f>'11-04-19'!$J$122:$J$131</c:f>
              <c:numCache>
                <c:formatCode>#,##0.0%_);\(#,##0.0%\)</c:formatCode>
                <c:ptCount val="10"/>
                <c:pt idx="0">
                  <c:v>4.2999999999999997E-2</c:v>
                </c:pt>
                <c:pt idx="1">
                  <c:v>4.2999999999999997E-2</c:v>
                </c:pt>
                <c:pt idx="2">
                  <c:v>2.4E-2</c:v>
                </c:pt>
                <c:pt idx="3">
                  <c:v>2.4E-2</c:v>
                </c:pt>
                <c:pt idx="4">
                  <c:v>2.1999999999999999E-2</c:v>
                </c:pt>
                <c:pt idx="5">
                  <c:v>1.7000000000000001E-2</c:v>
                </c:pt>
                <c:pt idx="6">
                  <c:v>1.4999999999999999E-2</c:v>
                </c:pt>
                <c:pt idx="7">
                  <c:v>8.9999999999999993E-3</c:v>
                </c:pt>
                <c:pt idx="8">
                  <c:v>2E-3</c:v>
                </c:pt>
                <c:pt idx="9">
                  <c:v>-0.02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FD-4344-84B9-8889AD961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4277280"/>
        <c:axId val="-1314290880"/>
      </c:barChart>
      <c:catAx>
        <c:axId val="-13142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314290880"/>
        <c:crosses val="autoZero"/>
        <c:auto val="1"/>
        <c:lblAlgn val="ctr"/>
        <c:lblOffset val="100"/>
        <c:noMultiLvlLbl val="0"/>
      </c:catAx>
      <c:valAx>
        <c:axId val="-1314290880"/>
        <c:scaling>
          <c:orientation val="minMax"/>
        </c:scaling>
        <c:delete val="0"/>
        <c:axPos val="l"/>
        <c:numFmt formatCode="#,##0.0%_);\(#,##0.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3142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bkrpt!$C$4</c:f>
              <c:strCache>
                <c:ptCount val="1"/>
                <c:pt idx="0">
                  <c:v>Bankruptcies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bkrpt!$B$17:$B$26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bkrpt!$C$17:$C$26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2-495D-8664-10D0E887D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4288704"/>
        <c:axId val="-1218828880"/>
      </c:barChart>
      <c:catAx>
        <c:axId val="-13142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218828880"/>
        <c:crosses val="autoZero"/>
        <c:auto val="1"/>
        <c:lblAlgn val="ctr"/>
        <c:lblOffset val="100"/>
        <c:noMultiLvlLbl val="0"/>
      </c:catAx>
      <c:valAx>
        <c:axId val="-1218828880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3142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89851268591423E-2"/>
          <c:y val="5.0925925925925923E-2"/>
          <c:w val="0.90125459317585299"/>
          <c:h val="0.78725021872265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trx!$B$24</c:f>
              <c:strCache>
                <c:ptCount val="1"/>
                <c:pt idx="0">
                  <c:v>0-50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trx!$A$25:$A$34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trx!$B$25:$B$34</c:f>
              <c:numCache>
                <c:formatCode>#,##0</c:formatCode>
                <c:ptCount val="10"/>
                <c:pt idx="0">
                  <c:v>130</c:v>
                </c:pt>
                <c:pt idx="1">
                  <c:v>127</c:v>
                </c:pt>
                <c:pt idx="2">
                  <c:v>236</c:v>
                </c:pt>
                <c:pt idx="3">
                  <c:v>227</c:v>
                </c:pt>
                <c:pt idx="4">
                  <c:v>174</c:v>
                </c:pt>
                <c:pt idx="5">
                  <c:v>345</c:v>
                </c:pt>
                <c:pt idx="6">
                  <c:v>335</c:v>
                </c:pt>
                <c:pt idx="7">
                  <c:v>220</c:v>
                </c:pt>
                <c:pt idx="8">
                  <c:v>207</c:v>
                </c:pt>
                <c:pt idx="9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53-426E-A25E-58142D1B9A16}"/>
            </c:ext>
          </c:extLst>
        </c:ser>
        <c:ser>
          <c:idx val="1"/>
          <c:order val="1"/>
          <c:tx>
            <c:strRef>
              <c:f>trx!$C$24</c:f>
              <c:strCache>
                <c:ptCount val="1"/>
                <c:pt idx="0">
                  <c:v>50-100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trx!$A$25:$A$34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trx!$C$25:$C$34</c:f>
              <c:numCache>
                <c:formatCode>#,##0</c:formatCode>
                <c:ptCount val="10"/>
                <c:pt idx="0">
                  <c:v>0</c:v>
                </c:pt>
                <c:pt idx="1">
                  <c:v>184</c:v>
                </c:pt>
                <c:pt idx="2">
                  <c:v>111</c:v>
                </c:pt>
                <c:pt idx="3">
                  <c:v>126</c:v>
                </c:pt>
                <c:pt idx="4">
                  <c:v>137</c:v>
                </c:pt>
                <c:pt idx="5">
                  <c:v>136</c:v>
                </c:pt>
                <c:pt idx="6">
                  <c:v>0</c:v>
                </c:pt>
                <c:pt idx="7">
                  <c:v>0</c:v>
                </c:pt>
                <c:pt idx="8">
                  <c:v>63</c:v>
                </c:pt>
                <c:pt idx="9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53-426E-A25E-58142D1B9A16}"/>
            </c:ext>
          </c:extLst>
        </c:ser>
        <c:ser>
          <c:idx val="2"/>
          <c:order val="2"/>
          <c:tx>
            <c:strRef>
              <c:f>trx!$D$24</c:f>
              <c:strCache>
                <c:ptCount val="1"/>
                <c:pt idx="0">
                  <c:v>100-250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trx!$A$25:$A$34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trx!$D$25:$D$34</c:f>
              <c:numCache>
                <c:formatCode>#,##0</c:formatCode>
                <c:ptCount val="10"/>
                <c:pt idx="0">
                  <c:v>100</c:v>
                </c:pt>
                <c:pt idx="1">
                  <c:v>158</c:v>
                </c:pt>
                <c:pt idx="2">
                  <c:v>235</c:v>
                </c:pt>
                <c:pt idx="3">
                  <c:v>839</c:v>
                </c:pt>
                <c:pt idx="4">
                  <c:v>607</c:v>
                </c:pt>
                <c:pt idx="5">
                  <c:v>289</c:v>
                </c:pt>
                <c:pt idx="6">
                  <c:v>187</c:v>
                </c:pt>
                <c:pt idx="7">
                  <c:v>0</c:v>
                </c:pt>
                <c:pt idx="8">
                  <c:v>114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53-426E-A25E-58142D1B9A16}"/>
            </c:ext>
          </c:extLst>
        </c:ser>
        <c:ser>
          <c:idx val="3"/>
          <c:order val="3"/>
          <c:tx>
            <c:strRef>
              <c:f>trx!$E$24</c:f>
              <c:strCache>
                <c:ptCount val="1"/>
                <c:pt idx="0">
                  <c:v>250-500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trx!$A$25:$A$34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trx!$E$25:$E$34</c:f>
              <c:numCache>
                <c:formatCode>#,##0</c:formatCode>
                <c:ptCount val="10"/>
                <c:pt idx="0">
                  <c:v>0</c:v>
                </c:pt>
                <c:pt idx="1">
                  <c:v>438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472</c:v>
                </c:pt>
                <c:pt idx="7">
                  <c:v>431</c:v>
                </c:pt>
                <c:pt idx="8">
                  <c:v>0</c:v>
                </c:pt>
                <c:pt idx="9">
                  <c:v>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53-426E-A25E-58142D1B9A16}"/>
            </c:ext>
          </c:extLst>
        </c:ser>
        <c:ser>
          <c:idx val="4"/>
          <c:order val="4"/>
          <c:tx>
            <c:strRef>
              <c:f>trx!$F$24</c:f>
              <c:strCache>
                <c:ptCount val="1"/>
                <c:pt idx="0">
                  <c:v>&gt;500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trx!$A$25:$A$34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trx!$F$25:$F$34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877</c:v>
                </c:pt>
                <c:pt idx="4">
                  <c:v>1335</c:v>
                </c:pt>
                <c:pt idx="5">
                  <c:v>3400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53-426E-A25E-58142D1B9A16}"/>
            </c:ext>
          </c:extLst>
        </c:ser>
        <c:ser>
          <c:idx val="5"/>
          <c:order val="5"/>
          <c:tx>
            <c:strRef>
              <c:f>trx!$G$24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trx!$A$25:$A$34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trx!$G$25:$G$34</c:f>
              <c:numCache>
                <c:formatCode>#,##0</c:formatCode>
                <c:ptCount val="10"/>
                <c:pt idx="0">
                  <c:v>230</c:v>
                </c:pt>
                <c:pt idx="1">
                  <c:v>907</c:v>
                </c:pt>
                <c:pt idx="2">
                  <c:v>582</c:v>
                </c:pt>
                <c:pt idx="3">
                  <c:v>2069</c:v>
                </c:pt>
                <c:pt idx="4">
                  <c:v>2253</c:v>
                </c:pt>
                <c:pt idx="5">
                  <c:v>4170</c:v>
                </c:pt>
                <c:pt idx="6">
                  <c:v>994</c:v>
                </c:pt>
                <c:pt idx="7">
                  <c:v>651</c:v>
                </c:pt>
                <c:pt idx="8">
                  <c:v>384</c:v>
                </c:pt>
                <c:pt idx="9">
                  <c:v>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53-426E-A25E-58142D1B9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18839760"/>
        <c:axId val="-1218827248"/>
      </c:barChart>
      <c:catAx>
        <c:axId val="-121883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218827248"/>
        <c:crosses val="autoZero"/>
        <c:auto val="1"/>
        <c:lblAlgn val="ctr"/>
        <c:lblOffset val="100"/>
        <c:noMultiLvlLbl val="0"/>
      </c:catAx>
      <c:valAx>
        <c:axId val="-1218827248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12188397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26597769028871393"/>
          <c:y val="0.91716666666666669"/>
          <c:w val="0.47359995625546808"/>
          <c:h val="8.2833333333333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8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89851268591423E-2"/>
          <c:y val="5.0925925925925923E-2"/>
          <c:w val="0.90125459317585299"/>
          <c:h val="0.75228704065482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trx!$B$6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trx!$A$7:$A$16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trx!$B$7:$B$16</c:f>
              <c:numCache>
                <c:formatCode>General</c:formatCode>
                <c:ptCount val="10"/>
                <c:pt idx="0">
                  <c:v>30</c:v>
                </c:pt>
                <c:pt idx="1">
                  <c:v>30</c:v>
                </c:pt>
                <c:pt idx="2">
                  <c:v>19</c:v>
                </c:pt>
                <c:pt idx="3">
                  <c:v>42</c:v>
                </c:pt>
                <c:pt idx="4">
                  <c:v>27</c:v>
                </c:pt>
                <c:pt idx="5">
                  <c:v>43</c:v>
                </c:pt>
                <c:pt idx="6">
                  <c:v>22</c:v>
                </c:pt>
                <c:pt idx="7">
                  <c:v>24</c:v>
                </c:pt>
                <c:pt idx="8">
                  <c:v>39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C-48BA-812D-2F45120BCAA7}"/>
            </c:ext>
          </c:extLst>
        </c:ser>
        <c:ser>
          <c:idx val="1"/>
          <c:order val="1"/>
          <c:tx>
            <c:strRef>
              <c:f>trx!$C$6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trx!$A$7:$A$16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trx!$C$7:$C$16</c:f>
              <c:numCache>
                <c:formatCode>General</c:formatCode>
                <c:ptCount val="10"/>
                <c:pt idx="0">
                  <c:v>8</c:v>
                </c:pt>
                <c:pt idx="1">
                  <c:v>13</c:v>
                </c:pt>
                <c:pt idx="2">
                  <c:v>27</c:v>
                </c:pt>
                <c:pt idx="3">
                  <c:v>24</c:v>
                </c:pt>
                <c:pt idx="4">
                  <c:v>21</c:v>
                </c:pt>
                <c:pt idx="5">
                  <c:v>17</c:v>
                </c:pt>
                <c:pt idx="6">
                  <c:v>19</c:v>
                </c:pt>
                <c:pt idx="7">
                  <c:v>20</c:v>
                </c:pt>
                <c:pt idx="8">
                  <c:v>11</c:v>
                </c:pt>
                <c:pt idx="9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C-48BA-812D-2F45120BCAA7}"/>
            </c:ext>
          </c:extLst>
        </c:ser>
        <c:ser>
          <c:idx val="2"/>
          <c:order val="2"/>
          <c:tx>
            <c:strRef>
              <c:f>trx!$D$6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trx!$A$7:$A$16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trx!$D$7:$D$16</c:f>
              <c:numCache>
                <c:formatCode>General</c:formatCode>
                <c:ptCount val="10"/>
                <c:pt idx="0">
                  <c:v>38</c:v>
                </c:pt>
                <c:pt idx="1">
                  <c:v>43</c:v>
                </c:pt>
                <c:pt idx="2">
                  <c:v>46</c:v>
                </c:pt>
                <c:pt idx="3">
                  <c:v>66</c:v>
                </c:pt>
                <c:pt idx="4">
                  <c:v>48</c:v>
                </c:pt>
                <c:pt idx="5">
                  <c:v>60</c:v>
                </c:pt>
                <c:pt idx="6">
                  <c:v>41</c:v>
                </c:pt>
                <c:pt idx="7">
                  <c:v>44</c:v>
                </c:pt>
                <c:pt idx="8">
                  <c:v>50</c:v>
                </c:pt>
                <c:pt idx="9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EC-48BA-812D-2F45120BC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18839216"/>
        <c:axId val="-1218841936"/>
      </c:barChart>
      <c:catAx>
        <c:axId val="-121883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18841936"/>
        <c:crosses val="autoZero"/>
        <c:auto val="1"/>
        <c:lblAlgn val="ctr"/>
        <c:lblOffset val="100"/>
        <c:noMultiLvlLbl val="0"/>
      </c:catAx>
      <c:valAx>
        <c:axId val="-1218841936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218839216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930555555555562"/>
          <c:y val="0.9309722222222222"/>
          <c:w val="0.2525"/>
          <c:h val="6.902755905511810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89851268591423E-2"/>
          <c:y val="5.0925925925925923E-2"/>
          <c:w val="0.90125459317585299"/>
          <c:h val="0.76920909886264222"/>
        </c:manualLayout>
      </c:layout>
      <c:lineChart>
        <c:grouping val="standard"/>
        <c:varyColors val="0"/>
        <c:ser>
          <c:idx val="0"/>
          <c:order val="0"/>
          <c:tx>
            <c:strRef>
              <c:f>trx!$I$50</c:f>
              <c:strCache>
                <c:ptCount val="1"/>
                <c:pt idx="0">
                  <c:v>Excluding Transactions &gt;500 Stores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0-45E4-B400-986B09ACEBC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20-45E4-B400-986B09ACEB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trx!$A$51:$A$60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trx!$I$51:$I$60</c:f>
              <c:numCache>
                <c:formatCode>General</c:formatCode>
                <c:ptCount val="10"/>
                <c:pt idx="2" formatCode="#,##0">
                  <c:v>13.050847457627119</c:v>
                </c:pt>
                <c:pt idx="3" formatCode="#,##0">
                  <c:v>18.338461538461537</c:v>
                </c:pt>
                <c:pt idx="4" formatCode="#,##0">
                  <c:v>19.531914893617021</c:v>
                </c:pt>
                <c:pt idx="5" formatCode="#,##0">
                  <c:v>13.050847457627119</c:v>
                </c:pt>
                <c:pt idx="6" formatCode="#,##0">
                  <c:v>24.243902439024389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F20-45E4-B400-986B09ACEBC1}"/>
            </c:ext>
          </c:extLst>
        </c:ser>
        <c:ser>
          <c:idx val="1"/>
          <c:order val="1"/>
          <c:tx>
            <c:strRef>
              <c:f>trx!$G$50</c:f>
              <c:strCache>
                <c:ptCount val="1"/>
                <c:pt idx="0">
                  <c:v>Total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trx!$A$51:$A$60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trx!$G$51:$G$60</c:f>
              <c:numCache>
                <c:formatCode>#,##0</c:formatCode>
                <c:ptCount val="10"/>
                <c:pt idx="0">
                  <c:v>6.0526315789473681</c:v>
                </c:pt>
                <c:pt idx="1">
                  <c:v>21.093023255813954</c:v>
                </c:pt>
                <c:pt idx="2">
                  <c:v>12.652173913043478</c:v>
                </c:pt>
                <c:pt idx="3">
                  <c:v>31.348484848484848</c:v>
                </c:pt>
                <c:pt idx="4">
                  <c:v>46.9375</c:v>
                </c:pt>
                <c:pt idx="5">
                  <c:v>69.5</c:v>
                </c:pt>
                <c:pt idx="6">
                  <c:v>24.243902439024389</c:v>
                </c:pt>
                <c:pt idx="7">
                  <c:v>15.13953488372093</c:v>
                </c:pt>
                <c:pt idx="8">
                  <c:v>7.68</c:v>
                </c:pt>
                <c:pt idx="9">
                  <c:v>25.06451612903226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F20-45E4-B400-986B09ACE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8838672"/>
        <c:axId val="-1218838128"/>
      </c:lineChart>
      <c:catAx>
        <c:axId val="-121883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8838128"/>
        <c:crosses val="autoZero"/>
        <c:auto val="1"/>
        <c:lblAlgn val="ctr"/>
        <c:lblOffset val="100"/>
        <c:noMultiLvlLbl val="0"/>
      </c:catAx>
      <c:valAx>
        <c:axId val="-1218838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218838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277777777777778"/>
          <c:y val="0.91716666666666669"/>
          <c:w val="0.59099999999999997"/>
          <c:h val="8.283333333333332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3ED384-6A7F-4B61-BF60-98F151B953DB}" type="datetimeFigureOut">
              <a:rPr lang="en-US"/>
              <a:pPr>
                <a:defRPr/>
              </a:pPr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42A3175-EC6F-4355-B784-B9DF6F04A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0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F4E06C-21D0-41F4-A1BF-DADFC761A387}" type="datetimeFigureOut">
              <a:rPr lang="en-US"/>
              <a:pPr>
                <a:defRPr/>
              </a:pPr>
              <a:t>11/8/2019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701675"/>
            <a:ext cx="4576763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0" tIns="46084" rIns="92170" bIns="460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8101"/>
            <a:ext cx="5660378" cy="4213064"/>
          </a:xfrm>
          <a:prstGeom prst="rect">
            <a:avLst/>
          </a:prstGeom>
        </p:spPr>
        <p:txBody>
          <a:bodyPr vert="horz" lIns="92170" tIns="46084" rIns="92170" bIns="460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70" tIns="46084" rIns="92170" bIns="460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870F47-F068-4100-887D-3D2841D35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5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5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1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74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4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777" algn="l" defTabSz="9927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133" algn="l" defTabSz="9927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488" algn="l" defTabSz="9927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0843" algn="l" defTabSz="9927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CDC0BD-C255-4E57-8338-7DBFBEA999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" y="586740"/>
            <a:ext cx="9633204" cy="419100"/>
          </a:xfrm>
        </p:spPr>
        <p:txBody>
          <a:bodyPr/>
          <a:lstStyle>
            <a:lvl1pPr>
              <a:tabLst>
                <a:tab pos="2726507" algn="l"/>
              </a:tabLst>
              <a:defRPr sz="2600" cap="none" baseline="0">
                <a:solidFill>
                  <a:srgbClr val="000066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buSzPct val="75000"/>
              <a:defRPr sz="17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buFont typeface="Wingdings" pitchFamily="2" charset="2"/>
              <a:buChar char="q"/>
              <a:defRPr sz="11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2EF9-AEDA-4746-AF12-06CEFF6CE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09" y="5280661"/>
            <a:ext cx="5897880" cy="6234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26709" y="674053"/>
            <a:ext cx="5897880" cy="452628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55" indent="0">
              <a:buNone/>
              <a:defRPr sz="3100"/>
            </a:lvl2pPr>
            <a:lvl3pPr marL="992711" indent="0">
              <a:buNone/>
              <a:defRPr sz="2600"/>
            </a:lvl3pPr>
            <a:lvl4pPr marL="1489066" indent="0">
              <a:buNone/>
              <a:defRPr sz="2200"/>
            </a:lvl4pPr>
            <a:lvl5pPr marL="1985421" indent="0">
              <a:buNone/>
              <a:defRPr sz="2200"/>
            </a:lvl5pPr>
            <a:lvl6pPr marL="2481777" indent="0">
              <a:buNone/>
              <a:defRPr sz="2200"/>
            </a:lvl6pPr>
            <a:lvl7pPr marL="2978133" indent="0">
              <a:buNone/>
              <a:defRPr sz="2200"/>
            </a:lvl7pPr>
            <a:lvl8pPr marL="3474488" indent="0">
              <a:buNone/>
              <a:defRPr sz="2200"/>
            </a:lvl8pPr>
            <a:lvl9pPr marL="3970843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6709" y="5904073"/>
            <a:ext cx="5897880" cy="885348"/>
          </a:xfrm>
        </p:spPr>
        <p:txBody>
          <a:bodyPr/>
          <a:lstStyle>
            <a:lvl1pPr marL="0" indent="0">
              <a:buNone/>
              <a:defRPr sz="1500"/>
            </a:lvl1pPr>
            <a:lvl2pPr marL="496355" indent="0">
              <a:buNone/>
              <a:defRPr sz="1300"/>
            </a:lvl2pPr>
            <a:lvl3pPr marL="992711" indent="0">
              <a:buNone/>
              <a:defRPr sz="1100"/>
            </a:lvl3pPr>
            <a:lvl4pPr marL="1489066" indent="0">
              <a:buNone/>
              <a:defRPr sz="1000"/>
            </a:lvl4pPr>
            <a:lvl5pPr marL="1985421" indent="0">
              <a:buNone/>
              <a:defRPr sz="1000"/>
            </a:lvl5pPr>
            <a:lvl6pPr marL="2481777" indent="0">
              <a:buNone/>
              <a:defRPr sz="1000"/>
            </a:lvl6pPr>
            <a:lvl7pPr marL="2978133" indent="0">
              <a:buNone/>
              <a:defRPr sz="1000"/>
            </a:lvl7pPr>
            <a:lvl8pPr marL="3474488" indent="0">
              <a:buNone/>
              <a:defRPr sz="1000"/>
            </a:lvl8pPr>
            <a:lvl9pPr marL="39708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4598-887D-4EB3-AE64-DBED57E9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033E-1450-4390-BCB9-179D72866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6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605" y="302103"/>
            <a:ext cx="2211705" cy="6436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490" y="302103"/>
            <a:ext cx="6471285" cy="6436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2F40-349E-4B20-AE69-C1E0D1119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948681" y="1267122"/>
            <a:ext cx="5932438" cy="255389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48681" y="3899594"/>
            <a:ext cx="5932438" cy="874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96"/>
            </a:lvl1pPr>
            <a:lvl2pPr marL="0" indent="0" algn="ctr">
              <a:spcBef>
                <a:spcPts val="0"/>
              </a:spcBef>
              <a:buSzTx/>
              <a:buNone/>
              <a:defRPr sz="2096"/>
            </a:lvl2pPr>
            <a:lvl3pPr marL="0" indent="0" algn="ctr">
              <a:spcBef>
                <a:spcPts val="0"/>
              </a:spcBef>
              <a:buSzTx/>
              <a:buNone/>
              <a:defRPr sz="2096"/>
            </a:lvl3pPr>
            <a:lvl4pPr marL="0" indent="0" algn="ctr">
              <a:spcBef>
                <a:spcPts val="0"/>
              </a:spcBef>
              <a:buSzTx/>
              <a:buNone/>
              <a:defRPr sz="2096"/>
            </a:lvl4pPr>
            <a:lvl5pPr marL="0" indent="0" algn="ctr">
              <a:spcBef>
                <a:spcPts val="0"/>
              </a:spcBef>
              <a:buSzTx/>
              <a:buNone/>
              <a:defRPr sz="209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0075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235" y="2343469"/>
            <a:ext cx="8355330" cy="1617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470" y="4274820"/>
            <a:ext cx="6880860" cy="19278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1378-D10C-4D09-8325-43F577F4F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6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235" y="2343469"/>
            <a:ext cx="8355330" cy="1617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470" y="4274820"/>
            <a:ext cx="6880860" cy="19278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6EED-2E17-4F4B-AF84-A053E490B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87" y="4847590"/>
            <a:ext cx="8355330" cy="149828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487" y="3197386"/>
            <a:ext cx="8355330" cy="165020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7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4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1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8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C1EF-10D9-4303-8DFF-0111AF492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2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90" y="1760220"/>
            <a:ext cx="4341495" cy="497855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6815" y="1760220"/>
            <a:ext cx="4341495" cy="497855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37FB-52F0-40F4-BA7B-0A162CB94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490" y="1688625"/>
            <a:ext cx="4343202" cy="7037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55" indent="0">
              <a:buNone/>
              <a:defRPr sz="2200" b="1"/>
            </a:lvl2pPr>
            <a:lvl3pPr marL="992711" indent="0">
              <a:buNone/>
              <a:defRPr sz="2000" b="1"/>
            </a:lvl3pPr>
            <a:lvl4pPr marL="1489066" indent="0">
              <a:buNone/>
              <a:defRPr sz="1700" b="1"/>
            </a:lvl4pPr>
            <a:lvl5pPr marL="1985421" indent="0">
              <a:buNone/>
              <a:defRPr sz="1700" b="1"/>
            </a:lvl5pPr>
            <a:lvl6pPr marL="2481777" indent="0">
              <a:buNone/>
              <a:defRPr sz="1700" b="1"/>
            </a:lvl6pPr>
            <a:lvl7pPr marL="2978133" indent="0">
              <a:buNone/>
              <a:defRPr sz="1700" b="1"/>
            </a:lvl7pPr>
            <a:lvl8pPr marL="3474488" indent="0">
              <a:buNone/>
              <a:defRPr sz="1700" b="1"/>
            </a:lvl8pPr>
            <a:lvl9pPr marL="3970843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" y="2392363"/>
            <a:ext cx="4343202" cy="43464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3403" y="1688625"/>
            <a:ext cx="4344908" cy="7037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55" indent="0">
              <a:buNone/>
              <a:defRPr sz="2200" b="1"/>
            </a:lvl2pPr>
            <a:lvl3pPr marL="992711" indent="0">
              <a:buNone/>
              <a:defRPr sz="2000" b="1"/>
            </a:lvl3pPr>
            <a:lvl4pPr marL="1489066" indent="0">
              <a:buNone/>
              <a:defRPr sz="1700" b="1"/>
            </a:lvl4pPr>
            <a:lvl5pPr marL="1985421" indent="0">
              <a:buNone/>
              <a:defRPr sz="1700" b="1"/>
            </a:lvl5pPr>
            <a:lvl6pPr marL="2481777" indent="0">
              <a:buNone/>
              <a:defRPr sz="1700" b="1"/>
            </a:lvl6pPr>
            <a:lvl7pPr marL="2978133" indent="0">
              <a:buNone/>
              <a:defRPr sz="1700" b="1"/>
            </a:lvl7pPr>
            <a:lvl8pPr marL="3474488" indent="0">
              <a:buNone/>
              <a:defRPr sz="1700" b="1"/>
            </a:lvl8pPr>
            <a:lvl9pPr marL="3970843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3403" y="2392363"/>
            <a:ext cx="4344908" cy="43464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7DC8-CF33-448C-817C-969C98A1B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878E-B409-4AE0-9FE7-3A047D62E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544A-8037-46B3-B6E0-D26FC7CEC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00355"/>
            <a:ext cx="3233937" cy="12782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78" y="300356"/>
            <a:ext cx="5495132" cy="643842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" y="1578611"/>
            <a:ext cx="3233937" cy="5160170"/>
          </a:xfrm>
        </p:spPr>
        <p:txBody>
          <a:bodyPr/>
          <a:lstStyle>
            <a:lvl1pPr marL="0" indent="0">
              <a:buNone/>
              <a:defRPr sz="1500"/>
            </a:lvl1pPr>
            <a:lvl2pPr marL="496355" indent="0">
              <a:buNone/>
              <a:defRPr sz="1300"/>
            </a:lvl2pPr>
            <a:lvl3pPr marL="992711" indent="0">
              <a:buNone/>
              <a:defRPr sz="1100"/>
            </a:lvl3pPr>
            <a:lvl4pPr marL="1489066" indent="0">
              <a:buNone/>
              <a:defRPr sz="1000"/>
            </a:lvl4pPr>
            <a:lvl5pPr marL="1985421" indent="0">
              <a:buNone/>
              <a:defRPr sz="1000"/>
            </a:lvl5pPr>
            <a:lvl6pPr marL="2481777" indent="0">
              <a:buNone/>
              <a:defRPr sz="1000"/>
            </a:lvl6pPr>
            <a:lvl7pPr marL="2978133" indent="0">
              <a:buNone/>
              <a:defRPr sz="1000"/>
            </a:lvl7pPr>
            <a:lvl8pPr marL="3474488" indent="0">
              <a:buNone/>
              <a:defRPr sz="1000"/>
            </a:lvl8pPr>
            <a:lvl9pPr marL="39708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2125" y="6991350"/>
            <a:ext cx="2292350" cy="401638"/>
          </a:xfrm>
          <a:prstGeom prst="rect">
            <a:avLst/>
          </a:prstGeom>
        </p:spPr>
        <p:txBody>
          <a:bodyPr lIns="99271" tIns="49636" rIns="99271" bIns="49636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9150" y="6991350"/>
            <a:ext cx="3111500" cy="401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DE3B-4B90-4233-A583-6E81F5904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2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82550" y="168275"/>
            <a:ext cx="9632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1" tIns="49636" rIns="99271" bIns="4963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2000" kern="1200" cap="small" baseline="0">
                <a:solidFill>
                  <a:sysClr val="windowText" lastClr="000000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66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66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66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66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500" b="1" dirty="0"/>
              <a:t>Mergers &amp; Acquisitions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550" y="587375"/>
            <a:ext cx="9632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1" tIns="49636" rIns="99271" bIns="49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550" y="1173163"/>
            <a:ext cx="963295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1" tIns="49636" rIns="99271" bIns="49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6A98DE9-A212-42E4-80AD-1FD5A13B6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4892" y="587375"/>
            <a:ext cx="98298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4892" y="7124700"/>
            <a:ext cx="98298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4" descr="tfplogo_color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194550"/>
            <a:ext cx="9001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7292975"/>
            <a:ext cx="7696200" cy="250825"/>
          </a:xfrm>
          <a:prstGeom prst="rect">
            <a:avLst/>
          </a:prstGeom>
        </p:spPr>
        <p:txBody>
          <a:bodyPr lIns="99271" tIns="49636" rIns="99271" bIns="49636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  <p:sldLayoutId id="2147485797" r:id="rId12"/>
    <p:sldLayoutId id="214748579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000066"/>
          </a:solidFill>
          <a:latin typeface="Garamond" pitchFamily="18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66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66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66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66"/>
          </a:solidFill>
          <a:latin typeface="Garamond" pitchFamily="18" charset="0"/>
          <a:cs typeface="Arial" charset="0"/>
        </a:defRPr>
      </a:lvl5pPr>
      <a:lvl6pPr marL="496355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6pPr>
      <a:lvl7pPr marL="992711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7pPr>
      <a:lvl8pPr marL="1489066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8pPr>
      <a:lvl9pPr marL="1985421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71475" indent="-3714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806450" indent="-309563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17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239838" indent="-247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736725" indent="-2476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3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232025" indent="-2476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q"/>
        <a:defRPr sz="11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729955" indent="-248178" algn="l" defTabSz="9927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310" indent="-248178" algn="l" defTabSz="9927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65" indent="-248178" algn="l" defTabSz="9927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021" indent="-248178" algn="l" defTabSz="9927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55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11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66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421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77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133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88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843" algn="l" defTabSz="9927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5.xml"/><Relationship Id="rId7" Type="http://schemas.openxmlformats.org/officeDocument/2006/relationships/image" Target="../media/image10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chart" Target="../charts/chart6.xml"/><Relationship Id="rId5" Type="http://schemas.openxmlformats.org/officeDocument/2006/relationships/tags" Target="../tags/tag12.xml"/><Relationship Id="rId10" Type="http://schemas.openxmlformats.org/officeDocument/2006/relationships/chart" Target="../charts/chart5.xml"/><Relationship Id="rId4" Type="http://schemas.openxmlformats.org/officeDocument/2006/relationships/tags" Target="../tags/tag11.xml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NGA_FALL_PPT_.png" descr="NGA_FALL_PPT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269"/>
            <a:ext cx="9829800" cy="552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4300" y="1028700"/>
            <a:ext cx="9601200" cy="61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4" tIns="42098" rIns="84194" bIns="420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9635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9271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4890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98542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481777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13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488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084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Focus on the younger consumer with children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Self-checkout has come of age – take advantage of it given the shortage of labor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Retailers that have viable retail stores that they don’t invest in them do not get better with age 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There is a place in the new world order for independent retailers 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0" lvl="1" algn="l" defTabSz="775577">
              <a:spcBef>
                <a:spcPts val="0"/>
              </a:spcBef>
              <a:spcAft>
                <a:spcPts val="600"/>
              </a:spcAft>
              <a:buSzTx/>
            </a:pPr>
            <a:endParaRPr lang="en-US" sz="2800" dirty="0">
              <a:solidFill>
                <a:prstClr val="black"/>
              </a:solidFill>
            </a:endParaRP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" y="56038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Strategic Priories for Retails 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4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https://encrypted-tbn0.gstatic.com/images?q=tbn:ANd9GcRp9-QFMU7wGu49eurdcoWf08RvY8a1nAmWimGlwTmzerojcljB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5833" r="2004"/>
          <a:stretch/>
        </p:blipFill>
        <p:spPr bwMode="auto">
          <a:xfrm>
            <a:off x="6575619" y="5350985"/>
            <a:ext cx="3248213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K:\Clients\Western Supermarkets\Pictures Emailed\Departments\Wine\DSCF-35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" y="5350066"/>
            <a:ext cx="32461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www.prevention.com/sites/default/files/images/news/featured_images/pills-bottles-628x363.jpg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45" r="15516"/>
          <a:stretch/>
        </p:blipFill>
        <p:spPr bwMode="auto">
          <a:xfrm>
            <a:off x="3282256" y="5350066"/>
            <a:ext cx="32461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2" descr="C:\Users\dherman\Pictures\food_partners_logo_left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14300"/>
            <a:ext cx="17129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721600" y="738188"/>
            <a:ext cx="2047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1" tIns="49636" rIns="99271" bIns="4963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 sz="17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q"/>
              <a:defRPr sz="11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11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11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11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1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66"/>
                </a:solidFill>
                <a:latin typeface="Book Antiqua" pitchFamily="18" charset="0"/>
              </a:rPr>
              <a:t>www.thefoodpartners.com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82663" y="4476750"/>
            <a:ext cx="698023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982663" y="4491038"/>
            <a:ext cx="8764587" cy="500351"/>
          </a:xfrm>
          <a:prstGeom prst="rect">
            <a:avLst/>
          </a:prstGeom>
          <a:noFill/>
        </p:spPr>
        <p:txBody>
          <a:bodyPr lIns="99271" tIns="49636" rIns="99271" bIns="49636">
            <a:spAutoFit/>
          </a:bodyPr>
          <a:lstStyle/>
          <a:p>
            <a:pPr defTabSz="990988">
              <a:defRPr/>
            </a:pPr>
            <a:r>
              <a:rPr lang="en-US" sz="2600" cap="small" dirty="0">
                <a:solidFill>
                  <a:schemeClr val="accent1"/>
                </a:solidFill>
                <a:latin typeface="Garamond" pitchFamily="18" charset="0"/>
              </a:rPr>
              <a:t>Presented by The Food Partners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982663" y="3562350"/>
            <a:ext cx="8693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prstClr val="black"/>
                </a:solidFill>
                <a:latin typeface="Garamond" pitchFamily="18" charset="0"/>
              </a:rPr>
              <a:t>Mergers &amp; Acquisitions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7453313" y="6985000"/>
            <a:ext cx="23637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1" tIns="49636" rIns="99271" bIns="49636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prstClr val="white"/>
                </a:solidFill>
                <a:latin typeface="Garamond" pitchFamily="18" charset="0"/>
              </a:rPr>
              <a:t>November 2019</a:t>
            </a:r>
          </a:p>
        </p:txBody>
      </p:sp>
      <p:pic>
        <p:nvPicPr>
          <p:cNvPr id="17" name="Picture 8" descr="http://www.brookshires.com/wp-content/uploads/2013/03/127_DSCN0030_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54173" r="7084" b="15794"/>
          <a:stretch/>
        </p:blipFill>
        <p:spPr bwMode="auto">
          <a:xfrm>
            <a:off x="-1" y="1122828"/>
            <a:ext cx="9829801" cy="219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" y="1136600"/>
            <a:ext cx="4681845" cy="21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3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4300" y="1028700"/>
            <a:ext cx="9601200" cy="61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4" tIns="42098" rIns="84194" bIns="420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9635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9271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4890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98542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481777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13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488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084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9271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Amazon ups online grocery ante with free Amazon Fresh </a:t>
            </a:r>
          </a:p>
          <a:p>
            <a:pPr marL="285750" indent="-285750" algn="l" defTabSz="99271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Kroger, not Walmart, is Amazon’s toughest grocery price rival</a:t>
            </a:r>
          </a:p>
          <a:p>
            <a:pPr marL="285750" indent="-285750" algn="l" defTabSz="99271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Kroger is dismantling its site location department and consolidating the majority of its real estate department to focus on their on-line business segment</a:t>
            </a:r>
          </a:p>
          <a:p>
            <a:pPr marL="285750" indent="-285750" algn="l" defTabSz="99271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Amazon reported a 1% decline in retail grocery store sales and a 21% increase in on-line grocery sales for the last quarter</a:t>
            </a:r>
          </a:p>
          <a:p>
            <a:pPr marL="285750" indent="-285750" algn="l" defTabSz="99271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amount of capital that will invested by the major supermarket chains during the next 5 years in their e-commerce platforms will be billions of dollars</a:t>
            </a:r>
          </a:p>
          <a:p>
            <a:pPr marL="0" lvl="1" algn="l" defTabSz="775577">
              <a:spcBef>
                <a:spcPts val="0"/>
              </a:spcBef>
              <a:spcAft>
                <a:spcPts val="600"/>
              </a:spcAft>
              <a:buSzTx/>
            </a:pP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" y="55239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Retail Landscape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6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" y="55239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EBITDA Margins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79"/>
          <p:cNvSpPr txBox="1">
            <a:spLocks noChangeArrowheads="1"/>
          </p:cNvSpPr>
          <p:nvPr/>
        </p:nvSpPr>
        <p:spPr bwMode="auto">
          <a:xfrm>
            <a:off x="1257300" y="7105946"/>
            <a:ext cx="818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Source: Capital IQ, company filings</a:t>
            </a:r>
          </a:p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As of 11/4/2019</a:t>
            </a:r>
          </a:p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Comparable store sales for latest quarter over quarter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446" y="42012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446" y="382899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Comparable Store Sales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285F4E21-0C21-4254-B098-C2E98D5BCD9D}"/>
              </a:ext>
            </a:extLst>
          </p:cNvPr>
          <p:cNvGraphicFramePr>
            <a:graphicFrameLocks/>
          </p:cNvGraphicFramePr>
          <p:nvPr/>
        </p:nvGraphicFramePr>
        <p:xfrm>
          <a:off x="99060" y="1047810"/>
          <a:ext cx="9601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2E96D4BA-8B72-4EDE-8C0C-FFA3E2C330C7}"/>
              </a:ext>
            </a:extLst>
          </p:cNvPr>
          <p:cNvGraphicFramePr>
            <a:graphicFrameLocks/>
          </p:cNvGraphicFramePr>
          <p:nvPr/>
        </p:nvGraphicFramePr>
        <p:xfrm>
          <a:off x="95446" y="4324410"/>
          <a:ext cx="9601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865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" y="1028700"/>
            <a:ext cx="8525510" cy="3884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" y="567779"/>
            <a:ext cx="9601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4F81BD"/>
                </a:solidFill>
                <a:latin typeface="Garamond" panose="02020404030301010803" pitchFamily="18" charset="0"/>
              </a:rPr>
              <a:t>Stock Price and Enterprise Value to EBITDA of Select Publicly Traded Retailers Over Time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79"/>
          <p:cNvSpPr txBox="1">
            <a:spLocks noChangeArrowheads="1"/>
          </p:cNvSpPr>
          <p:nvPr/>
        </p:nvSpPr>
        <p:spPr bwMode="auto">
          <a:xfrm>
            <a:off x="1257300" y="7167501"/>
            <a:ext cx="8185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Source: Capital IQ, Yahoo Finance</a:t>
            </a:r>
          </a:p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[1] 20 day average</a:t>
            </a:r>
          </a:p>
        </p:txBody>
      </p:sp>
    </p:spTree>
    <p:extLst>
      <p:ext uri="{BB962C8B-B14F-4D97-AF65-F5344CB8AC3E}">
        <p14:creationId xmlns:p14="http://schemas.microsoft.com/office/powerpoint/2010/main" val="17094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1"/>
            </p:custDataLst>
          </p:nvPr>
        </p:nvSpPr>
        <p:spPr>
          <a:xfrm>
            <a:off x="76200" y="598088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Bankruptcies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1028700" y="7238226"/>
            <a:ext cx="84582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842044">
              <a:tabLst>
                <a:tab pos="4121150" algn="l"/>
              </a:tabLst>
            </a:pPr>
            <a:r>
              <a:rPr lang="en-US" sz="800" dirty="0">
                <a:solidFill>
                  <a:prstClr val="black"/>
                </a:solidFill>
                <a:latin typeface="Garamond" panose="02020404030301010803" pitchFamily="18" charset="0"/>
              </a:rPr>
              <a:t>- Sources: The Food Partners, Capital IQ, news releases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28260" y="1426763"/>
            <a:ext cx="45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143500" y="114976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/>
                </a:solidFill>
                <a:latin typeface="Garamond" panose="02020404030301010803" pitchFamily="18" charset="0"/>
              </a:rPr>
              <a:t>Supermarket Bankruptcy Detail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4300" y="1423241"/>
            <a:ext cx="45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129540" y="114624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/>
                </a:solidFill>
                <a:latin typeface="Garamond" panose="02020404030301010803" pitchFamily="18" charset="0"/>
              </a:rPr>
              <a:t>Number of Supermarket Bankruptcies by Year</a:t>
            </a:r>
          </a:p>
        </p:txBody>
      </p:sp>
      <p:sp>
        <p:nvSpPr>
          <p:cNvPr id="29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14300" y="4076699"/>
            <a:ext cx="4762500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4" tIns="42098" rIns="84194" bIns="420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9635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9271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4890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98542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481777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13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488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084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number of supermarket bankruptcies has been consistent over the past several years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Since 2010, 6 companies with over 100 stores have filed for bankruptcy</a:t>
            </a:r>
          </a:p>
          <a:p>
            <a:pPr marL="782106" lvl="2" indent="-285750" algn="l" defTabSz="775577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</a:rPr>
              <a:t>A&amp;P, Fresh &amp; Easy, Haggen, Sears (Kmart), Southeastern Grocers and Tops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average chain is 17 stores (for bankruptcies under 100 stores)</a:t>
            </a:r>
          </a:p>
        </p:txBody>
      </p:sp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62100"/>
            <a:ext cx="4572000" cy="49834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9C5D790A-100B-40B5-A226-4321DFDD9433}"/>
              </a:ext>
            </a:extLst>
          </p:cNvPr>
          <p:cNvGraphicFramePr>
            <a:graphicFrameLocks/>
          </p:cNvGraphicFramePr>
          <p:nvPr/>
        </p:nvGraphicFramePr>
        <p:xfrm>
          <a:off x="114300" y="1485900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0303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1"/>
            </p:custDataLst>
          </p:nvPr>
        </p:nvSpPr>
        <p:spPr>
          <a:xfrm>
            <a:off x="129540" y="573806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Transactions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1028700" y="7115116"/>
            <a:ext cx="84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Source: Company reports, news articles, The Food Partners</a:t>
            </a:r>
          </a:p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Includes announced but not yet closed transactions</a:t>
            </a:r>
          </a:p>
          <a:p>
            <a:pPr eaLnBrk="1" hangingPunct="1">
              <a:tabLst>
                <a:tab pos="4000500" algn="l"/>
              </a:tabLst>
            </a:pPr>
            <a:r>
              <a:rPr lang="en-US" altLang="en-US" sz="800" dirty="0">
                <a:latin typeface="Garamond" pitchFamily="18" charset="0"/>
              </a:rPr>
              <a:t>- &gt;500 store transactions: Albertson’s, Safeway and Delhaize acquisitions in 2013, 2014 and 2015, respectively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28260" y="1415612"/>
            <a:ext cx="45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143500" y="113861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/>
                </a:solidFill>
                <a:latin typeface="Garamond" panose="02020404030301010803" pitchFamily="18" charset="0"/>
              </a:rPr>
              <a:t>Portfolio Versus Corporate Transactions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4300" y="1423241"/>
            <a:ext cx="45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129540" y="114624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/>
                </a:solidFill>
                <a:latin typeface="Garamond" panose="02020404030301010803" pitchFamily="18" charset="0"/>
              </a:rPr>
              <a:t>Mergers and Acquisitions</a:t>
            </a:r>
          </a:p>
        </p:txBody>
      </p:sp>
      <p:sp>
        <p:nvSpPr>
          <p:cNvPr id="29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14300" y="14859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4" tIns="42098" rIns="84194" bIns="420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9635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9271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4890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98542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481777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13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488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084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number of stores sold annually since 2010 have fluctuated between approximately 400 and 1,000 (excluding the Albertson’s, Safeway and Delhaize acquisitions in 2013, 2014 and 2015, respectively)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8260" y="4201299"/>
            <a:ext cx="45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5143500" y="39243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/>
                </a:solidFill>
                <a:latin typeface="Garamond" panose="02020404030301010803" pitchFamily="18" charset="0"/>
              </a:rPr>
              <a:t>Average Stores per Transaction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" y="4208928"/>
            <a:ext cx="45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129540" y="3931929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/>
                </a:solidFill>
                <a:latin typeface="Garamond" panose="02020404030301010803" pitchFamily="18" charset="0"/>
              </a:rPr>
              <a:t>Stores Sold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FBA97D68-6894-4E39-B77D-CBA68BBE6AA7}"/>
              </a:ext>
            </a:extLst>
          </p:cNvPr>
          <p:cNvGraphicFramePr>
            <a:graphicFrameLocks/>
          </p:cNvGraphicFramePr>
          <p:nvPr/>
        </p:nvGraphicFramePr>
        <p:xfrm>
          <a:off x="67520" y="4299013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2EB9B2E3-1173-4579-8557-B979AA12DD73}"/>
              </a:ext>
            </a:extLst>
          </p:cNvPr>
          <p:cNvGraphicFramePr>
            <a:graphicFrameLocks/>
          </p:cNvGraphicFramePr>
          <p:nvPr/>
        </p:nvGraphicFramePr>
        <p:xfrm>
          <a:off x="5143500" y="1483383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xmlns="" id="{28690A10-918F-46FD-9346-7D2179FBBEBF}"/>
              </a:ext>
            </a:extLst>
          </p:cNvPr>
          <p:cNvGraphicFramePr>
            <a:graphicFrameLocks/>
          </p:cNvGraphicFramePr>
          <p:nvPr/>
        </p:nvGraphicFramePr>
        <p:xfrm>
          <a:off x="5123112" y="4299013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8158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4300" y="1028700"/>
            <a:ext cx="9601200" cy="61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4" tIns="42098" rIns="84194" bIns="420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9635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9271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4890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98542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481777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13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488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084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Mega mergers are over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Albertsons will not make a large store acquisition until they complete their IPO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Kroger is on the sideline and is expected to remain relatively inactive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Ahold is very active in the space with multiple transactions and will continue to do so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It is highly unlikely any regional chain will sell in the near term with the exception of Winn Dixie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Consolidation of independents will continue at its current pace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" y="56038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Outlook for M&amp;A 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4300" y="1028700"/>
            <a:ext cx="9601200" cy="61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4" tIns="42098" rIns="84194" bIns="420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96355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9271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4890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985421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481777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13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488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0843" indent="0" algn="ctr" defTabSz="992711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2019 supply chain benchmarking study </a:t>
            </a:r>
          </a:p>
          <a:p>
            <a:pPr marL="738707" lvl="2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Item count has grown by 42% over the last 4 years, an average of 9,000 per year</a:t>
            </a:r>
          </a:p>
          <a:p>
            <a:pPr marL="738707" lvl="2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58% of participates in the survey operate at capacity</a:t>
            </a:r>
          </a:p>
          <a:p>
            <a:pPr marL="738707" lvl="2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16% were over 100% of capacity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Investing in more distribution capacity, even if it is automated, is not the solution 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Reinventing the supply chain is required to provide independent retailers the ability to effectively compete 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Both manufactures and distributors need to cooperate to realign the distribution network</a:t>
            </a:r>
          </a:p>
          <a:p>
            <a:pPr marL="242351" lvl="1" indent="-242351" algn="l" defTabSz="7755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Consolidation at distribution is required to take overhead out of the system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" y="924699"/>
            <a:ext cx="9601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" y="56038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Garamond" panose="02020404030301010803" pitchFamily="18" charset="0"/>
              </a:rPr>
              <a:t>Strategic Priority for Manufactures and Distributors 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7454900" y="7292975"/>
            <a:ext cx="2292350" cy="250825"/>
          </a:xfrm>
          <a:prstGeom prst="rect">
            <a:avLst/>
          </a:prstGeom>
        </p:spPr>
        <p:txBody>
          <a:bodyPr vert="horz" lIns="99271" tIns="49636" rIns="99271" bIns="49636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300" kern="120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itchFamily="34" charset="0"/>
              </a:defRPr>
            </a:lvl1pPr>
            <a:lvl2pPr marL="495300" indent="-38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21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87488" indent="-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84375" indent="-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2B76F16-B89B-4DCE-968D-74A4AC8A44B1}" type="slidenum">
              <a:rPr lang="en-US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0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Acquisition Proces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Food Retail Sales (in $ billions)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Sales (in $ millions)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The Company leases all of its stores with annual rent per square foot averaging $9.88&#10;25 of the stores have rent increases during their current term and 37 have rent increases during their option terms&#10;37 stores have percentage rent clauses&#10;Remaining years of control ranges from 1 to 69 and averages 39 including options&#10;Rouses’ has invested over $103 million in new and existing stores over the last 5 years completing 27 remodels and building 6 new stores&#10;The Company continues to increase its presence and expand into new markets with new stores and acquisiti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Food Retail Sales (in $ billions)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Sales (in $ millions)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The Company leases all of its stores with annual rent per square foot averaging $9.88&#10;25 of the stores have rent increases during their current term and 37 have rent increases during their option terms&#10;37 stores have percentage rent clauses&#10;Remaining years of control ranges from 1 to 69 and averages 39 including options&#10;Rouses’ has invested over $103 million in new and existing stores over the last 5 years completing 27 remodels and building 6 new stores&#10;The Company continues to increase its presence and expand into new markets with new stores and acquisition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The Company leases all of its stores with annual rent per square foot averaging $9.88&#10;25 of the stores have rent increases during their current term and 37 have rent increases during their option terms&#10;37 stores have percentage rent clauses&#10;Remaining years of control ranges from 1 to 69 and averages 39 including options&#10;Rouses’ has invested over $103 million in new and existing stores over the last 5 years completing 27 remodels and building 6 new stores&#10;The Company continues to increase its presence and expand into new markets with new stores and acquisition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The Company leases all of its stores with annual rent per square foot averaging $9.88&#10;25 of the stores have rent increases during their current term and 37 have rent increases during their option terms&#10;37 stores have percentage rent clauses&#10;Remaining years of control ranges from 1 to 69 and averages 39 including options&#10;Rouses’ has invested over $103 million in new and existing stores over the last 5 years completing 27 remodels and building 6 new stores&#10;The Company continues to increase its presence and expand into new markets with new stores and acquisiti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The Company leases all of its stores with annual rent per square foot averaging $9.88&#10;25 of the stores have rent increases during their current term and 37 have rent increases during their option terms&#10;37 stores have percentage rent clauses&#10;Remaining years of control ranges from 1 to 69 and averages 39 including options&#10;Rouses’ has invested over $103 million in new and existing stores over the last 5 years completing 27 remodels and building 6 new stores&#10;The Company continues to increase its presence and expand into new markets with new stores and acquisiti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Financial Summar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- Includes adjustments for calendar shifts, hurricanes, closed stores, pre-opening and not-cash rent expen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Food Retail Sales (in $ billions)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Sales (in $ millions)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The Company leases all of its stores with annual rent per square foot averaging $9.88&#10;25 of the stores have rent increases during their current term and 37 have rent increases during their option terms&#10;37 stores have percentage rent clauses&#10;Remaining years of control ranges from 1 to 69 and averages 39 including options&#10;Rouses’ has invested over $103 million in new and existing stores over the last 5 years completing 27 remodels and building 6 new stores&#10;The Company continues to increase its presence and expand into new markets with new stores and acquisiti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Financial Summar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QKNOWNTEXT" val="- Includes adjustments for calendar shifts, hurricanes, closed stores, pre-opening and not-cash rent expen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11792</TotalTime>
  <Words>568</Words>
  <Application>Microsoft Office PowerPoint</Application>
  <PresentationFormat>Custom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Courier New</vt:lpstr>
      <vt:lpstr>Garamond</vt:lpstr>
      <vt:lpstr>Helvetica Neue Thin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dherman</dc:creator>
  <cp:lastModifiedBy>MBates</cp:lastModifiedBy>
  <cp:revision>4877</cp:revision>
  <cp:lastPrinted>2016-03-08T19:58:06Z</cp:lastPrinted>
  <dcterms:created xsi:type="dcterms:W3CDTF">2008-06-09T13:28:02Z</dcterms:created>
  <dcterms:modified xsi:type="dcterms:W3CDTF">2019-11-08T19:26:53Z</dcterms:modified>
</cp:coreProperties>
</file>